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4190dd6aa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4190dd6aa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915f792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915f792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4915f7927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4915f7927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4942f00ad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4942f00ad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4942f00ad2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4942f00ad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4c44c382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4c44c382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2db69e545e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2db69e545e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B4A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32850"/>
            <a:ext cx="9144000" cy="9516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28030"/>
            <a:ext cx="8282400" cy="5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363250"/>
            <a:ext cx="8282400" cy="86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Réunion n°5 - 07/04/2025</a:t>
            </a:r>
            <a:endParaRPr sz="5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7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Séparation des données expertes</a:t>
            </a:r>
            <a:endParaRPr sz="2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Calcul des scores pour les données expertes / non expertes</a:t>
            </a:r>
            <a:endParaRPr sz="2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Début de l’écriture du rapport</a:t>
            </a:r>
            <a:endParaRPr sz="2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348700" y="1972825"/>
            <a:ext cx="34197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Encadrants :</a:t>
            </a:r>
            <a:endParaRPr b="1"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Christophe BOTELLA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Joseph SALMON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6460675" y="1758450"/>
            <a:ext cx="2232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Etudiantes :</a:t>
            </a:r>
            <a:endParaRPr b="1"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Emilie AIGOIN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Laura CLETZ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Anne-Laure THOMAS</a:t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172" y="2265437"/>
            <a:ext cx="1740753" cy="61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 rotWithShape="1">
          <a:blip r:embed="rId4">
            <a:alphaModFix/>
          </a:blip>
          <a:srcRect b="0" l="0" r="62271" t="0"/>
          <a:stretch/>
        </p:blipFill>
        <p:spPr>
          <a:xfrm>
            <a:off x="4156925" y="1506800"/>
            <a:ext cx="790901" cy="76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 rotWithShape="1">
          <a:blip r:embed="rId5">
            <a:alphaModFix/>
          </a:blip>
          <a:srcRect b="0" l="0" r="66294" t="0"/>
          <a:stretch/>
        </p:blipFill>
        <p:spPr>
          <a:xfrm>
            <a:off x="5280899" y="2140500"/>
            <a:ext cx="790900" cy="805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30800" y="128030"/>
            <a:ext cx="8282400" cy="5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Calcul des scores - deux méthodes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168750" y="1460000"/>
            <a:ext cx="8694900" cy="31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Premier score :</a:t>
            </a: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1 - probabilité de la bonne étiquette.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Deuxième score :</a:t>
            </a: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somme des probabilités jusqu’à la bonne étiquette (exclue).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15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Le score représente des erreurs → plus il est petit et mieux est la prédiction.</a:t>
            </a:r>
            <a:endParaRPr sz="1500" u="sng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30800" y="128030"/>
            <a:ext cx="8282400" cy="5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Résultats des scores - données expertes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535625" y="990550"/>
            <a:ext cx="43659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n = 208</a:t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moyenne = 0,30                    |                    moyenne = 0,06</a:t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sd      = 0,26                            |                    sd      = 0,20</a:t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3" name="Google Shape;83;p15" title="Hist_data_ex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775" y="1885762"/>
            <a:ext cx="4780744" cy="295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 title="Nuage_data_ex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7819" y="2187617"/>
            <a:ext cx="3803331" cy="23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30800" y="128030"/>
            <a:ext cx="8282400" cy="5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Résultats des scores - données non expertes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1" name="Google Shape;91;p16" title="Hist_data_nonex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5327"/>
            <a:ext cx="4704952" cy="2906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 title="Nuage_data_nonex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0027" y="2253585"/>
            <a:ext cx="3901123" cy="240962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535625" y="990550"/>
            <a:ext cx="43659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n = 67461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moyenne = 0,43               |               moyenne = 0,12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sd      = 0,33                       |               sd      = 0,26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94;p16"/>
          <p:cNvCxnSpPr/>
          <p:nvPr/>
        </p:nvCxnSpPr>
        <p:spPr>
          <a:xfrm flipH="1" rot="10800000">
            <a:off x="5422325" y="3673325"/>
            <a:ext cx="3441300" cy="7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6"/>
          <p:cNvSpPr txBox="1"/>
          <p:nvPr/>
        </p:nvSpPr>
        <p:spPr>
          <a:xfrm>
            <a:off x="5598400" y="2898250"/>
            <a:ext cx="14601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 = 149</a:t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30800" y="128030"/>
            <a:ext cx="8282400" cy="5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</a:rPr>
              <a:t>Exemple d’une donnée erronée : 1002210010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2" name="Google Shape;102;p17"/>
          <p:cNvSpPr txBox="1"/>
          <p:nvPr/>
        </p:nvSpPr>
        <p:spPr>
          <a:xfrm>
            <a:off x="0" y="949575"/>
            <a:ext cx="54147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Problème : Score cumulatif supérieur à 1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Hypothèse : Observations de plusieurs espèces 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Google Shape;103;p17" title="captur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75" y="1784475"/>
            <a:ext cx="3575691" cy="287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 title="capture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0800" y="1147830"/>
            <a:ext cx="2943006" cy="36342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" name="Google Shape;105;p17"/>
          <p:cNvCxnSpPr/>
          <p:nvPr/>
        </p:nvCxnSpPr>
        <p:spPr>
          <a:xfrm flipH="1" rot="10800000">
            <a:off x="4160025" y="2034850"/>
            <a:ext cx="870300" cy="418200"/>
          </a:xfrm>
          <a:prstGeom prst="straightConnector1">
            <a:avLst/>
          </a:prstGeom>
          <a:noFill/>
          <a:ln cap="flat" cmpd="sng" w="28575">
            <a:solidFill>
              <a:srgbClr val="B4A7D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7"/>
          <p:cNvCxnSpPr/>
          <p:nvPr/>
        </p:nvCxnSpPr>
        <p:spPr>
          <a:xfrm>
            <a:off x="4160025" y="3911325"/>
            <a:ext cx="893100" cy="11400"/>
          </a:xfrm>
          <a:prstGeom prst="straightConnector1">
            <a:avLst/>
          </a:prstGeom>
          <a:noFill/>
          <a:ln cap="flat" cmpd="sng" w="28575">
            <a:solidFill>
              <a:srgbClr val="B4A7D5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30800" y="128030"/>
            <a:ext cx="8282400" cy="5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</a:rPr>
              <a:t>Exemple d’une donnée erron</a:t>
            </a:r>
            <a:r>
              <a:rPr lang="fr">
                <a:solidFill>
                  <a:schemeClr val="dk2"/>
                </a:solidFill>
              </a:rPr>
              <a:t>ée : </a:t>
            </a:r>
            <a:r>
              <a:rPr lang="fr">
                <a:solidFill>
                  <a:schemeClr val="dk2"/>
                </a:solidFill>
              </a:rPr>
              <a:t>1016690006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2" name="Google Shape;11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13" name="Google Shape;113;p18"/>
          <p:cNvSpPr txBox="1"/>
          <p:nvPr/>
        </p:nvSpPr>
        <p:spPr>
          <a:xfrm>
            <a:off x="0" y="949575"/>
            <a:ext cx="54147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Problème : Score cumulatif supérieur à 1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Hypothèse : Espèce hors SWE 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18" title="Capture d’écran 2025-04-07 à 12.27.3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7297" y="1681000"/>
            <a:ext cx="3796225" cy="280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 title="Capture d’écran 2025-04-07 à 12.28.0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150" y="1874275"/>
            <a:ext cx="4303840" cy="24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430800" y="128030"/>
            <a:ext cx="8282400" cy="5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Calcul du q</a:t>
            </a:r>
            <a:r>
              <a:rPr lang="fr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uantile (données expertes)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0" y="1146025"/>
            <a:ext cx="94818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Source Code Pro"/>
              <a:buChar char="-"/>
            </a:pPr>
            <a:r>
              <a:rPr lang="fr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Calcul du quantile (</a:t>
            </a:r>
            <a:r>
              <a:rPr lang="fr" sz="1300">
                <a:latin typeface="Source Code Pro"/>
                <a:ea typeface="Source Code Pro"/>
                <a:cs typeface="Source Code Pro"/>
                <a:sym typeface="Source Code Pro"/>
              </a:rPr>
              <a:t>95ᵉ</a:t>
            </a:r>
            <a:r>
              <a:rPr lang="fr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à partir des scores des données expertes de non-conformité.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23" name="Google Shape;123;p19"/>
          <p:cNvCxnSpPr/>
          <p:nvPr/>
        </p:nvCxnSpPr>
        <p:spPr>
          <a:xfrm>
            <a:off x="2051850" y="1584450"/>
            <a:ext cx="10500" cy="9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4" name="Google Shape;124;p19" title="graphiqu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6325" y="1902496"/>
            <a:ext cx="4189800" cy="2866378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253575" y="2671425"/>
            <a:ext cx="4189800" cy="19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Char char="-"/>
            </a:pPr>
            <a:r>
              <a:rPr lang="fr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Exemple de scores de non-conformité  : [0.0151, 0.0156, 0.0212, 0.0237, 0.0242, 0.0267, 0.03, 0.0303, 0.031, 0.0335, 0.0336, 0.0376, 0.0388, 0.0413, 0.0442, 0.0457, 0.0483, 0.0508, etc.] 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-"/>
            </a:pPr>
            <a:r>
              <a:rPr lang="fr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Quantile à 95  % :  0,9152649999999998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430800" y="128030"/>
            <a:ext cx="8282400" cy="59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Questions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346800" y="916700"/>
            <a:ext cx="8450400" cy="4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-"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Peut-on omettre les observations “erronées” ?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-"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Quel poids donner à l’observateur dans le vote majoritaire ?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-"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Prédiction conforme : 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-"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Une fois que l’on a nos quantiles, à quoi vont servir les scores que l’on prend en-dessous de ce seuil ?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-"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Est-ce que nos scores correspondent bien au ^f ?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-"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Structure du rapport : comment l’ordonner ?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-"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Comme un article  : introduction - méthode - résultat - conclusion.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-"/>
            </a:pPr>
            <a:r>
              <a:rPr lang="fr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Comme un cours de maths : introduction - définition du premier concept - application - définition du deuxième concept - application - etc. - conclusion.</a:t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